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88" r:id="rId4"/>
    <p:sldId id="290" r:id="rId5"/>
    <p:sldId id="291" r:id="rId6"/>
    <p:sldId id="292" r:id="rId7"/>
    <p:sldId id="293" r:id="rId8"/>
    <p:sldId id="295" r:id="rId9"/>
    <p:sldId id="296" r:id="rId10"/>
    <p:sldId id="298" r:id="rId11"/>
  </p:sldIdLst>
  <p:sldSz cx="17068800" cy="9601200"/>
  <p:notesSz cx="6858000" cy="9144000"/>
  <p:defaultTextStyle>
    <a:defPPr>
      <a:defRPr lang="ru-RU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00"/>
    <a:srgbClr val="009E00"/>
    <a:srgbClr val="008000"/>
    <a:srgbClr val="4E822A"/>
    <a:srgbClr val="65A23C"/>
    <a:srgbClr val="2D4B19"/>
    <a:srgbClr val="598A3E"/>
    <a:srgbClr val="508030"/>
    <a:srgbClr val="8E0000"/>
    <a:srgbClr val="669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80" autoAdjust="0"/>
  </p:normalViewPr>
  <p:slideViewPr>
    <p:cSldViewPr snapToGrid="0">
      <p:cViewPr>
        <p:scale>
          <a:sx n="66" d="100"/>
          <a:sy n="66" d="100"/>
        </p:scale>
        <p:origin x="2784" y="1506"/>
      </p:cViewPr>
      <p:guideLst>
        <p:guide orient="horz" pos="3024"/>
        <p:guide pos="53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ED8C-C37B-46B0-86B7-F09D0C4F7AF2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20ECA-00F7-4A62-82A8-A12702AF3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9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0ECA-00F7-4A62-82A8-A12702AF36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5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0ECA-00F7-4A62-82A8-A12702AF36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0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0ECA-00F7-4A62-82A8-A12702AF36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5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0ECA-00F7-4A62-82A8-A12702AF36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3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0ECA-00F7-4A62-82A8-A12702AF36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3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85-8A26-4F9D-AD0E-E025E2EAF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18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85-8A26-4F9D-AD0E-E025E2EA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8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85-8A26-4F9D-AD0E-E025E2EA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8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85-8A26-4F9D-AD0E-E025E2EA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9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85-8A26-4F9D-AD0E-E025E2EA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9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85-8A26-4F9D-AD0E-E025E2EA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0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85-8A26-4F9D-AD0E-E025E2EA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85-8A26-4F9D-AD0E-E025E2EA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9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85-8A26-4F9D-AD0E-E025E2EA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9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85-8A26-4F9D-AD0E-E025E2EA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9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85-8A26-4F9D-AD0E-E025E2EA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5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622FF-C1A0-4028-8FF1-E50EE74E0B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9F285-8A26-4F9D-AD0E-E025E2EAF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hyperlink" Target="mailto:adm.krasnokamensk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 5"/>
          <p:cNvSpPr/>
          <p:nvPr/>
        </p:nvSpPr>
        <p:spPr>
          <a:xfrm>
            <a:off x="14989942" y="-1"/>
            <a:ext cx="2086496" cy="96012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https://i.mycdn.me/i?r=AyH4iRPQ2q0otWIFepML2LxRLOmliq67Ax9B43L4axDCx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72" r="-373" b="12843"/>
          <a:stretch/>
        </p:blipFill>
        <p:spPr bwMode="auto">
          <a:xfrm>
            <a:off x="2835965" y="-2306427"/>
            <a:ext cx="14232835" cy="1067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795212"/>
            <a:ext cx="17068800" cy="1805988"/>
          </a:xfrm>
          <a:prstGeom prst="rect">
            <a:avLst/>
          </a:prstGeom>
          <a:gradFill>
            <a:gsLst>
              <a:gs pos="0">
                <a:srgbClr val="00A200"/>
              </a:gs>
              <a:gs pos="10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982304" y="77541"/>
            <a:ext cx="2086496" cy="95236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8421" y="-96931"/>
            <a:ext cx="15217542" cy="2041236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Краснокаменск – город комфорта </a:t>
            </a:r>
            <a:br>
              <a:rPr lang="ru-RU" sz="40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(реконструкция сквера им. Покровского С.С.)</a:t>
            </a:r>
            <a:endParaRPr lang="ru-RU" sz="4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7140" y="8046745"/>
            <a:ext cx="15574779" cy="14320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Городское поселение «Город Краснокаменск» муниципального района </a:t>
            </a:r>
            <a:endParaRPr lang="ru-RU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Краснокаменск и Краснокаменский район» Забайкальский край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9268"/>
            <a:ext cx="2588065" cy="2588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5" y="5619517"/>
            <a:ext cx="2945901" cy="1336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0" y="173733"/>
            <a:ext cx="1851551" cy="23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15" y="210345"/>
            <a:ext cx="17068800" cy="9601200"/>
          </a:xfrm>
          <a:prstGeom prst="rect">
            <a:avLst/>
          </a:prstGeo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  <a:effectLst>
            <a:softEdge rad="1104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8064500"/>
            <a:ext cx="17068800" cy="1536700"/>
          </a:xfrm>
          <a:prstGeom prst="rect">
            <a:avLst/>
          </a:prstGeom>
          <a:gradFill>
            <a:gsLst>
              <a:gs pos="0">
                <a:srgbClr val="598A3E"/>
              </a:gs>
              <a:gs pos="5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637510" y="566060"/>
            <a:ext cx="4982083" cy="7591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400" b="1" dirty="0">
              <a:solidFill>
                <a:srgbClr val="2D4B1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7068800" cy="183861"/>
          </a:xfrm>
          <a:prstGeom prst="rect">
            <a:avLst/>
          </a:prstGeom>
          <a:gradFill>
            <a:gsLst>
              <a:gs pos="0">
                <a:srgbClr val="598A3E"/>
              </a:gs>
              <a:gs pos="5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-88900" y="7360170"/>
            <a:ext cx="17157701" cy="2241030"/>
          </a:xfrm>
          <a:prstGeom prst="rect">
            <a:avLst/>
          </a:prstGeom>
          <a:gradFill>
            <a:gsLst>
              <a:gs pos="0">
                <a:srgbClr val="00A200"/>
              </a:gs>
              <a:gs pos="10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Администрация городского поселения «Город Краснокаменск»</a:t>
            </a:r>
          </a:p>
          <a:p>
            <a:pPr algn="ctr"/>
            <a:r>
              <a:rPr lang="ru-RU" sz="2800" b="1" dirty="0" smtClean="0"/>
              <a:t>674674, Забайкальский край, Город Краснокаменск, 505</a:t>
            </a:r>
          </a:p>
          <a:p>
            <a:pPr algn="ctr"/>
            <a:r>
              <a:rPr lang="ru-RU" sz="2800" b="1" dirty="0" smtClean="0"/>
              <a:t>Сайт: красно-</a:t>
            </a:r>
            <a:r>
              <a:rPr lang="ru-RU" sz="2800" b="1" dirty="0" err="1" smtClean="0"/>
              <a:t>каменск.рф</a:t>
            </a:r>
            <a:endParaRPr lang="ru-RU" sz="2800" b="1" dirty="0" smtClean="0"/>
          </a:p>
          <a:p>
            <a:pPr algn="ctr"/>
            <a:r>
              <a:rPr lang="en-US" sz="2800" dirty="0" smtClean="0">
                <a:hlinkClick r:id="rId4"/>
              </a:rPr>
              <a:t>adm.krasnokamensk@mail.ru</a:t>
            </a:r>
            <a:endParaRPr lang="ru-RU" sz="2800" dirty="0" smtClean="0"/>
          </a:p>
          <a:p>
            <a:pPr algn="ctr"/>
            <a:r>
              <a:rPr lang="ru-RU" sz="2800" b="1" dirty="0" smtClean="0"/>
              <a:t>8(30245)2-81-55</a:t>
            </a:r>
          </a:p>
          <a:p>
            <a:pPr algn="ctr"/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0638" y="343978"/>
            <a:ext cx="6526336" cy="454423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Перспектива реализации  практики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639" y="931238"/>
            <a:ext cx="16428954" cy="193899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Город  получил современную благоустроенную площадь. Это место, где краснокаменцы вместе проводят время, общаются и получают массу позитивных  эмоций. Реконструкцией сквера им. Покровского С.С. </a:t>
            </a:r>
            <a:r>
              <a:rPr lang="ru-RU" sz="2400" b="1" dirty="0" smtClean="0"/>
              <a:t>завершена </a:t>
            </a:r>
            <a:r>
              <a:rPr lang="ru-RU" sz="2400" b="1" dirty="0"/>
              <a:t>реконструкция комплекса общественных пространств в центре города. Уровень удовлетворенности качества городской среды в Краснокаменске на основе проведенного органами местного самоуправления анализа мнения граждан в 2021 году достиг максимального результата в 99,9%.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0639" y="3267600"/>
            <a:ext cx="16428954" cy="1569660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Город – это МЫ, МЫ - ДОМА, с гордостью говорят краснокаменцы. Город - это дом, и жители хотят его развивать. Краснокаменск – это город комфорта. В перспективе, благодаря реализуемой муниципальной программе по формированию комфортной городской среды и поддержке со стороны ГК «Росатом», АО «АРМЗ» на территории города будут благоустроены все общественные территории.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7" y="4944423"/>
            <a:ext cx="3500850" cy="233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1" y="4944423"/>
            <a:ext cx="3502601" cy="233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360" y="4944423"/>
            <a:ext cx="3511733" cy="233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6687" y="-210383"/>
            <a:ext cx="17068800" cy="9601200"/>
          </a:xfrm>
          <a:prstGeom prst="rect">
            <a:avLst/>
          </a:prstGeo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  <a:effectLst>
            <a:softEdge rad="1104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59380" y="319083"/>
            <a:ext cx="7392129" cy="2288065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200" b="1" dirty="0" smtClean="0"/>
          </a:p>
          <a:p>
            <a:pPr algn="just"/>
            <a:endParaRPr lang="ru-RU" sz="2200" b="1" dirty="0"/>
          </a:p>
          <a:p>
            <a:pPr algn="just"/>
            <a:r>
              <a:rPr lang="ru-RU" sz="2100" b="1" dirty="0" smtClean="0"/>
              <a:t>Краснокаменск второй </a:t>
            </a:r>
            <a:r>
              <a:rPr lang="ru-RU" sz="2100" b="1" dirty="0"/>
              <a:t>по величине город </a:t>
            </a:r>
            <a:r>
              <a:rPr lang="ru-RU" sz="2100" b="1" dirty="0" smtClean="0"/>
              <a:t>Забайкальского края.</a:t>
            </a:r>
          </a:p>
          <a:p>
            <a:pPr algn="just"/>
            <a:r>
              <a:rPr lang="ru-RU" sz="2100" b="1" dirty="0" smtClean="0"/>
              <a:t>Градообразующее </a:t>
            </a:r>
            <a:r>
              <a:rPr lang="ru-RU" sz="2100" b="1" dirty="0"/>
              <a:t>предприятие – ПАО «ППГХО </a:t>
            </a:r>
            <a:r>
              <a:rPr lang="ru-RU" sz="2100" b="1" dirty="0" smtClean="0"/>
              <a:t>им</a:t>
            </a:r>
            <a:r>
              <a:rPr lang="ru-RU" sz="2100" b="1" dirty="0"/>
              <a:t>. Е.П. Славского». </a:t>
            </a:r>
            <a:endParaRPr lang="ru-RU" sz="2100" b="1" dirty="0" smtClean="0"/>
          </a:p>
          <a:p>
            <a:pPr algn="just"/>
            <a:r>
              <a:rPr lang="ru-RU" sz="2100" b="1" dirty="0" smtClean="0"/>
              <a:t>Неофициальный </a:t>
            </a:r>
            <a:r>
              <a:rPr lang="ru-RU" sz="2100" b="1" dirty="0"/>
              <a:t>статус города – Урановая столица России.</a:t>
            </a:r>
          </a:p>
          <a:p>
            <a:pPr algn="just"/>
            <a:r>
              <a:rPr lang="ru-RU" sz="2100" b="1" dirty="0" smtClean="0"/>
              <a:t>Численность </a:t>
            </a:r>
            <a:r>
              <a:rPr lang="ru-RU" sz="2100" b="1" dirty="0"/>
              <a:t>населения – </a:t>
            </a:r>
            <a:r>
              <a:rPr lang="ru-RU" sz="2100" b="1" dirty="0" smtClean="0"/>
              <a:t>51541 </a:t>
            </a:r>
            <a:r>
              <a:rPr lang="ru-RU" sz="2100" b="1" dirty="0"/>
              <a:t>чел</a:t>
            </a:r>
            <a:r>
              <a:rPr lang="ru-RU" sz="2100" b="1" dirty="0" smtClean="0"/>
              <a:t>.</a:t>
            </a:r>
          </a:p>
          <a:p>
            <a:pPr algn="just"/>
            <a:endParaRPr lang="ru-RU" sz="2200" b="1" dirty="0"/>
          </a:p>
          <a:p>
            <a:pPr algn="just"/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778" y="9390817"/>
            <a:ext cx="17017021" cy="210383"/>
          </a:xfrm>
          <a:prstGeom prst="rect">
            <a:avLst/>
          </a:prstGeom>
          <a:gradFill>
            <a:gsLst>
              <a:gs pos="0">
                <a:srgbClr val="009E00"/>
              </a:gs>
              <a:gs pos="10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7068800" cy="183861"/>
          </a:xfrm>
          <a:prstGeom prst="rect">
            <a:avLst/>
          </a:prstGeom>
          <a:gradFill>
            <a:gsLst>
              <a:gs pos="0">
                <a:srgbClr val="598A3E"/>
              </a:gs>
              <a:gs pos="100000">
                <a:srgbClr val="00A20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99697" y="1600850"/>
            <a:ext cx="7237822" cy="639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400" b="1" dirty="0">
              <a:solidFill>
                <a:srgbClr val="2D4B1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039" y="4579389"/>
            <a:ext cx="7652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sz="2400" b="1" dirty="0">
              <a:ea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91826" y="319084"/>
            <a:ext cx="8667177" cy="2288065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ru-RU" sz="24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2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1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Основной </a:t>
            </a:r>
            <a:r>
              <a:rPr lang="ru-RU" sz="2100" b="1" dirty="0">
                <a:solidFill>
                  <a:srgbClr val="000000"/>
                </a:solidFill>
                <a:ea typeface="Times New Roman" panose="02020603050405020304" pitchFamily="18" charset="0"/>
              </a:rPr>
              <a:t>ценностью для жителей является горно-химическое производство, как культурный и генетический код города. Общественные территории, памятные места являются предметом гордости краснокаменцев и посвящены героям первопроходцам. Среди которых,  краснокаменцы выделяют и  почитают  первого директора комбината Сталя Сергеевича Покровского, чьим именем  названы проспект, школа и сквер.</a:t>
            </a:r>
            <a:endParaRPr lang="ru-RU" sz="2100" b="1" dirty="0">
              <a:ea typeface="Times New Roman" panose="02020603050405020304" pitchFamily="18" charset="0"/>
            </a:endParaRPr>
          </a:p>
          <a:p>
            <a:pPr algn="just"/>
            <a:endParaRPr lang="ru-RU" sz="2200" b="1" dirty="0"/>
          </a:p>
          <a:p>
            <a:pPr algn="just"/>
            <a:endParaRPr lang="ru-RU" sz="2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8"/>
          <a:stretch/>
        </p:blipFill>
        <p:spPr>
          <a:xfrm>
            <a:off x="13398158" y="5032546"/>
            <a:ext cx="2769236" cy="3310509"/>
          </a:xfrm>
          <a:prstGeom prst="rect">
            <a:avLst/>
          </a:prstGeom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275" y="5291897"/>
            <a:ext cx="3297175" cy="2472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5600" y="6197197"/>
            <a:ext cx="4012408" cy="225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47" y="5148470"/>
            <a:ext cx="4298782" cy="2418065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259380" y="2771634"/>
            <a:ext cx="16499623" cy="1968643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/>
              <a:t>          </a:t>
            </a:r>
            <a:r>
              <a:rPr lang="ru-RU" sz="2100" b="1" dirty="0" smtClean="0"/>
              <a:t>Сквер им. Покровского С.С., </a:t>
            </a:r>
            <a:r>
              <a:rPr lang="ru-RU" sz="2100" b="1" dirty="0"/>
              <a:t>как общественная территория, в  Краснокаменске существует со времен основания города. В 2013 году по инициативе руководства градообразующего предприятия и города в сквере установлен памятник </a:t>
            </a:r>
            <a:r>
              <a:rPr lang="ru-RU" sz="2100" b="1" dirty="0" smtClean="0"/>
              <a:t>С.С. </a:t>
            </a:r>
            <a:r>
              <a:rPr lang="ru-RU" sz="2100" b="1" dirty="0"/>
              <a:t>Покровскому и присвоено его имя. </a:t>
            </a:r>
          </a:p>
          <a:p>
            <a:pPr algn="just"/>
            <a:r>
              <a:rPr lang="ru-RU" sz="2100" b="1" dirty="0" smtClean="0"/>
              <a:t>        Сквер  им. Покровского </a:t>
            </a:r>
            <a:r>
              <a:rPr lang="ru-RU" sz="2100" b="1" dirty="0"/>
              <a:t>С.С. является частью комплекса общественных пространств в центре города. В 2018 году началась масштабная реконструкция центральной части города: обновлен сквер Шахтеров с прилегающей к нему улицей Ищуковой Л.И., которая  примыкает  к </a:t>
            </a:r>
            <a:r>
              <a:rPr lang="ru-RU" sz="2100" b="1" dirty="0" smtClean="0"/>
              <a:t>скверу им. </a:t>
            </a:r>
            <a:r>
              <a:rPr lang="ru-RU" sz="2100" b="1" dirty="0"/>
              <a:t>Покровского С.С. И к 2021 году сквер </a:t>
            </a:r>
            <a:r>
              <a:rPr lang="ru-RU" sz="2100" b="1" dirty="0" smtClean="0"/>
              <a:t> им. Покровского </a:t>
            </a:r>
            <a:r>
              <a:rPr lang="ru-RU" sz="2100" b="1" dirty="0"/>
              <a:t>С.С. оставался единственным не благоустроенным общественным пространством на данной территории</a:t>
            </a:r>
            <a:r>
              <a:rPr lang="ru-RU" sz="2100" b="1" dirty="0" smtClean="0"/>
              <a:t>.</a:t>
            </a:r>
            <a:endParaRPr lang="ru-RU" sz="21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953171" y="8044606"/>
            <a:ext cx="2454320" cy="311874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Сквер Шахтёров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06713" y="7926500"/>
            <a:ext cx="3571460" cy="33526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ул. им. Ищуковой Л.И.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121535" y="8557052"/>
            <a:ext cx="3322482" cy="390204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Памятник С.С. Покровскому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66302" y="-157911"/>
            <a:ext cx="17068800" cy="9601200"/>
          </a:xfrm>
          <a:prstGeom prst="rect">
            <a:avLst/>
          </a:prstGeo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  <a:effectLst>
            <a:softEdge rad="1104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338872"/>
            <a:ext cx="17068800" cy="262328"/>
          </a:xfrm>
          <a:prstGeom prst="rect">
            <a:avLst/>
          </a:prstGeom>
          <a:gradFill>
            <a:gsLst>
              <a:gs pos="0">
                <a:srgbClr val="598A3E"/>
              </a:gs>
              <a:gs pos="98000">
                <a:srgbClr val="009E0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7068800" cy="183861"/>
          </a:xfrm>
          <a:prstGeom prst="rect">
            <a:avLst/>
          </a:prstGeom>
          <a:gradFill>
            <a:gsLst>
              <a:gs pos="0">
                <a:srgbClr val="598A3E"/>
              </a:gs>
              <a:gs pos="98000">
                <a:srgbClr val="00B05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99697" y="1600850"/>
            <a:ext cx="7237822" cy="639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400" b="1" dirty="0">
              <a:solidFill>
                <a:srgbClr val="2D4B19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5575" y="279956"/>
            <a:ext cx="6526336" cy="611404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Предпосылки реализации практики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067" y="1093553"/>
            <a:ext cx="4226760" cy="281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/>
          <a:stretch/>
        </p:blipFill>
        <p:spPr>
          <a:xfrm>
            <a:off x="825988" y="1093553"/>
            <a:ext cx="4146558" cy="288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2486367" y="455708"/>
            <a:ext cx="3571460" cy="33526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Сквер им. Покровского С.С. 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7317"/>
          <a:stretch/>
        </p:blipFill>
        <p:spPr>
          <a:xfrm>
            <a:off x="6681911" y="1094930"/>
            <a:ext cx="3594203" cy="281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https://apf.mail.ru/cgi-bin/readmsg?id=16378200822015913945;0;12&amp;exif=1&amp;full=1&amp;x-email=adm.kult230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2026" y="4183515"/>
            <a:ext cx="16612143" cy="1952983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/>
              <a:t> </a:t>
            </a:r>
          </a:p>
          <a:p>
            <a:pPr algn="just"/>
            <a:r>
              <a:rPr lang="ru-RU" sz="2100" b="1" dirty="0" smtClean="0"/>
              <a:t>Поврежденная </a:t>
            </a:r>
            <a:r>
              <a:rPr lang="ru-RU" sz="2100" b="1" dirty="0"/>
              <a:t>облицовка чаш </a:t>
            </a:r>
            <a:r>
              <a:rPr lang="ru-RU" sz="2100" b="1" dirty="0" smtClean="0"/>
              <a:t>фонтана. Имеющийся </a:t>
            </a:r>
            <a:r>
              <a:rPr lang="ru-RU" sz="2100" b="1" dirty="0"/>
              <a:t>на территории </a:t>
            </a:r>
            <a:r>
              <a:rPr lang="ru-RU" sz="2100" b="1" dirty="0" smtClean="0"/>
              <a:t>детский </a:t>
            </a:r>
            <a:r>
              <a:rPr lang="ru-RU" sz="2100" b="1" dirty="0"/>
              <a:t>велодром с дорожными знаками не функционировал, имел устаревшую </a:t>
            </a:r>
            <a:r>
              <a:rPr lang="ru-RU" sz="2100" b="1" dirty="0" smtClean="0"/>
              <a:t>инфраструктуру.  </a:t>
            </a:r>
            <a:r>
              <a:rPr lang="ru-RU" sz="2100" b="1" dirty="0"/>
              <a:t>Покрытие дорожек и тротуаров </a:t>
            </a:r>
            <a:r>
              <a:rPr lang="ru-RU" sz="2100" b="1" dirty="0" smtClean="0"/>
              <a:t>подверглось </a:t>
            </a:r>
            <a:r>
              <a:rPr lang="ru-RU" sz="2100" b="1" dirty="0"/>
              <a:t>деформации и частично разрушено</a:t>
            </a:r>
            <a:r>
              <a:rPr lang="ru-RU" sz="2100" b="1" dirty="0" smtClean="0"/>
              <a:t>. </a:t>
            </a:r>
            <a:r>
              <a:rPr lang="ru-RU" sz="2100" b="1" dirty="0"/>
              <a:t>Недостаточное освещение </a:t>
            </a:r>
            <a:r>
              <a:rPr lang="ru-RU" sz="2100" b="1" dirty="0" smtClean="0"/>
              <a:t>территории.</a:t>
            </a:r>
            <a:r>
              <a:rPr lang="ru-RU" sz="2100" b="1" dirty="0"/>
              <a:t> Отсутствие парковых </a:t>
            </a:r>
            <a:r>
              <a:rPr lang="ru-RU" sz="2100" b="1" dirty="0" smtClean="0"/>
              <a:t>фонарей. Недостаточность </a:t>
            </a:r>
            <a:r>
              <a:rPr lang="ru-RU" sz="2100" b="1" dirty="0"/>
              <a:t>малых архитектурных </a:t>
            </a:r>
            <a:r>
              <a:rPr lang="ru-RU" sz="2100" b="1" dirty="0" smtClean="0"/>
              <a:t>форм. Отсутствие </a:t>
            </a:r>
            <a:r>
              <a:rPr lang="ru-RU" sz="2100" b="1" dirty="0"/>
              <a:t>охранных мероприятий, системы видеонаблюдения. Отсутствие современных, безопасных, востребованных объектов </a:t>
            </a:r>
            <a:r>
              <a:rPr lang="ru-RU" sz="2100" b="1" dirty="0" smtClean="0"/>
              <a:t>отдыха. </a:t>
            </a:r>
            <a:r>
              <a:rPr lang="ru-RU" sz="2100" b="1" dirty="0" smtClean="0">
                <a:solidFill>
                  <a:srgbClr val="C00000"/>
                </a:solidFill>
              </a:rPr>
              <a:t>Эти и другие антипоказатели легли в основу инициативы жителей города и общественности по реконструкции сквера им. Покровского С.С. Было принято решение о включение данной территории в рейтинговое голосование и проведение благоустройства.</a:t>
            </a:r>
            <a:endParaRPr lang="ru-RU" sz="2100" b="1" dirty="0">
              <a:solidFill>
                <a:srgbClr val="C00000"/>
              </a:solidFill>
            </a:endParaRPr>
          </a:p>
          <a:p>
            <a:pPr algn="ctr"/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633395" y="6426042"/>
            <a:ext cx="4339151" cy="2806668"/>
          </a:xfrm>
          <a:prstGeom prst="rightArrowCallou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Стратегическая цель: </a:t>
            </a:r>
            <a:r>
              <a:rPr lang="ru-RU" sz="2000" b="1" dirty="0">
                <a:solidFill>
                  <a:schemeClr val="tx1"/>
                </a:solidFill>
              </a:rPr>
              <a:t>создание условий и предпосылок для повышения качества жизни населения.</a:t>
            </a:r>
            <a:endParaRPr lang="ru-RU" b="1" dirty="0">
              <a:solidFill>
                <a:schemeClr val="tx1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6477445" y="6323377"/>
            <a:ext cx="4399087" cy="2908499"/>
          </a:xfrm>
          <a:prstGeom prst="rightArrowCallou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Цель проекта: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создание  благоприятных, комфортных, безопасных и доступных условий для отдыха горожан, сохранение истории города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11257763" y="6338164"/>
            <a:ext cx="5135175" cy="2906966"/>
          </a:xfrm>
          <a:prstGeom prst="rightArrowCallou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Задача </a:t>
            </a:r>
            <a:r>
              <a:rPr lang="ru-RU" sz="2000" b="1" dirty="0">
                <a:solidFill>
                  <a:srgbClr val="FF0000"/>
                </a:solidFill>
              </a:rPr>
              <a:t>проекта: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завершение </a:t>
            </a:r>
            <a:r>
              <a:rPr lang="ru-RU" sz="2000" b="1" dirty="0">
                <a:solidFill>
                  <a:schemeClr val="tx1"/>
                </a:solidFill>
                <a:ea typeface="Times New Roman" panose="02020603050405020304" pitchFamily="18" charset="0"/>
              </a:rPr>
              <a:t>реконструкции центральной части города, формирование позитивного имиджа города, с учетом потребностей жителей в том числе детей и маломобильных групп населения. 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851" y="-184696"/>
            <a:ext cx="17068800" cy="9601200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  <a:effectLst>
            <a:softEdge rad="1104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8601442"/>
            <a:ext cx="17068800" cy="999758"/>
          </a:xfrm>
          <a:prstGeom prst="rect">
            <a:avLst/>
          </a:prstGeom>
          <a:gradFill>
            <a:gsLst>
              <a:gs pos="0">
                <a:srgbClr val="00A200"/>
              </a:gs>
              <a:gs pos="10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736" y="8096905"/>
            <a:ext cx="16181111" cy="15696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Запросы горожан легли в основу концепции проекта сквера. Был определён главный потенциал для города Краснокаменска – жители, которые хотят развивать свой молодой перспективный </a:t>
            </a:r>
            <a:r>
              <a:rPr lang="ru-RU" sz="2800" b="1" dirty="0" smtClean="0">
                <a:solidFill>
                  <a:schemeClr val="bg1"/>
                </a:solidFill>
              </a:rPr>
              <a:t>город.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7068800" cy="183861"/>
          </a:xfrm>
          <a:prstGeom prst="rect">
            <a:avLst/>
          </a:prstGeom>
          <a:gradFill>
            <a:gsLst>
              <a:gs pos="0">
                <a:srgbClr val="00A200"/>
              </a:gs>
              <a:gs pos="10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49074" y="847898"/>
            <a:ext cx="7055240" cy="815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200" b="1" u="sng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634672" y="5303689"/>
            <a:ext cx="4982083" cy="518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500" b="1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8023330" y="1482758"/>
            <a:ext cx="6697161" cy="2122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400" b="1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8734926" y="696971"/>
            <a:ext cx="7483642" cy="2122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/>
              <a:t>        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14256895" y="4317396"/>
            <a:ext cx="4269917" cy="72334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Интересанты проекта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6566" y="319654"/>
            <a:ext cx="15434963" cy="8265322"/>
            <a:chOff x="359038" y="360409"/>
            <a:chExt cx="15434963" cy="8265322"/>
          </a:xfrm>
        </p:grpSpPr>
        <p:sp>
          <p:nvSpPr>
            <p:cNvPr id="5" name="Полилиния 4"/>
            <p:cNvSpPr/>
            <p:nvPr/>
          </p:nvSpPr>
          <p:spPr>
            <a:xfrm>
              <a:off x="456283" y="360409"/>
              <a:ext cx="2407160" cy="1512197"/>
            </a:xfrm>
            <a:custGeom>
              <a:avLst/>
              <a:gdLst>
                <a:gd name="connsiteX0" fmla="*/ 0 w 1512196"/>
                <a:gd name="connsiteY0" fmla="*/ 252033 h 2407159"/>
                <a:gd name="connsiteX1" fmla="*/ 252033 w 1512196"/>
                <a:gd name="connsiteY1" fmla="*/ 0 h 2407159"/>
                <a:gd name="connsiteX2" fmla="*/ 1260163 w 1512196"/>
                <a:gd name="connsiteY2" fmla="*/ 0 h 2407159"/>
                <a:gd name="connsiteX3" fmla="*/ 1512196 w 1512196"/>
                <a:gd name="connsiteY3" fmla="*/ 252033 h 2407159"/>
                <a:gd name="connsiteX4" fmla="*/ 1512196 w 1512196"/>
                <a:gd name="connsiteY4" fmla="*/ 2155126 h 2407159"/>
                <a:gd name="connsiteX5" fmla="*/ 1260163 w 1512196"/>
                <a:gd name="connsiteY5" fmla="*/ 2407159 h 2407159"/>
                <a:gd name="connsiteX6" fmla="*/ 252033 w 1512196"/>
                <a:gd name="connsiteY6" fmla="*/ 2407159 h 2407159"/>
                <a:gd name="connsiteX7" fmla="*/ 0 w 1512196"/>
                <a:gd name="connsiteY7" fmla="*/ 2155126 h 2407159"/>
                <a:gd name="connsiteX8" fmla="*/ 0 w 1512196"/>
                <a:gd name="connsiteY8" fmla="*/ 252033 h 240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2196" h="2407159">
                  <a:moveTo>
                    <a:pt x="1353867" y="1"/>
                  </a:moveTo>
                  <a:cubicBezTo>
                    <a:pt x="1441309" y="1"/>
                    <a:pt x="1512196" y="179621"/>
                    <a:pt x="1512196" y="401194"/>
                  </a:cubicBezTo>
                  <a:lnTo>
                    <a:pt x="1512196" y="2005965"/>
                  </a:lnTo>
                  <a:cubicBezTo>
                    <a:pt x="1512196" y="2227538"/>
                    <a:pt x="1441309" y="2407158"/>
                    <a:pt x="1353867" y="2407158"/>
                  </a:cubicBezTo>
                  <a:lnTo>
                    <a:pt x="158329" y="2407158"/>
                  </a:lnTo>
                  <a:cubicBezTo>
                    <a:pt x="70887" y="2407158"/>
                    <a:pt x="0" y="2227538"/>
                    <a:pt x="0" y="2005965"/>
                  </a:cubicBezTo>
                  <a:lnTo>
                    <a:pt x="0" y="401194"/>
                  </a:lnTo>
                  <a:cubicBezTo>
                    <a:pt x="0" y="179621"/>
                    <a:pt x="70887" y="1"/>
                    <a:pt x="158329" y="1"/>
                  </a:cubicBezTo>
                  <a:lnTo>
                    <a:pt x="1353867" y="1"/>
                  </a:lnTo>
                  <a:close/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519" tIns="86518" rIns="86518" bIns="86519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Жители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города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998180" y="698427"/>
              <a:ext cx="12773707" cy="984228"/>
            </a:xfrm>
            <a:custGeom>
              <a:avLst/>
              <a:gdLst>
                <a:gd name="connsiteX0" fmla="*/ 164041 w 984227"/>
                <a:gd name="connsiteY0" fmla="*/ 0 h 12732934"/>
                <a:gd name="connsiteX1" fmla="*/ 820186 w 984227"/>
                <a:gd name="connsiteY1" fmla="*/ 0 h 12732934"/>
                <a:gd name="connsiteX2" fmla="*/ 984227 w 984227"/>
                <a:gd name="connsiteY2" fmla="*/ 164041 h 12732934"/>
                <a:gd name="connsiteX3" fmla="*/ 984227 w 984227"/>
                <a:gd name="connsiteY3" fmla="*/ 12732934 h 12732934"/>
                <a:gd name="connsiteX4" fmla="*/ 984227 w 984227"/>
                <a:gd name="connsiteY4" fmla="*/ 12732934 h 12732934"/>
                <a:gd name="connsiteX5" fmla="*/ 0 w 984227"/>
                <a:gd name="connsiteY5" fmla="*/ 12732934 h 12732934"/>
                <a:gd name="connsiteX6" fmla="*/ 0 w 984227"/>
                <a:gd name="connsiteY6" fmla="*/ 12732934 h 12732934"/>
                <a:gd name="connsiteX7" fmla="*/ 0 w 984227"/>
                <a:gd name="connsiteY7" fmla="*/ 164041 h 12732934"/>
                <a:gd name="connsiteX8" fmla="*/ 164041 w 984227"/>
                <a:gd name="connsiteY8" fmla="*/ 0 h 1273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27" h="12732934">
                  <a:moveTo>
                    <a:pt x="984227" y="2122201"/>
                  </a:moveTo>
                  <a:lnTo>
                    <a:pt x="984227" y="10610733"/>
                  </a:lnTo>
                  <a:cubicBezTo>
                    <a:pt x="984227" y="11782784"/>
                    <a:pt x="978550" y="12732928"/>
                    <a:pt x="971547" y="12732928"/>
                  </a:cubicBezTo>
                  <a:lnTo>
                    <a:pt x="0" y="12732928"/>
                  </a:lnTo>
                  <a:lnTo>
                    <a:pt x="0" y="12732928"/>
                  </a:lnTo>
                  <a:lnTo>
                    <a:pt x="0" y="6"/>
                  </a:lnTo>
                  <a:lnTo>
                    <a:pt x="0" y="6"/>
                  </a:lnTo>
                  <a:lnTo>
                    <a:pt x="971547" y="6"/>
                  </a:lnTo>
                  <a:cubicBezTo>
                    <a:pt x="978550" y="6"/>
                    <a:pt x="984227" y="950150"/>
                    <a:pt x="984227" y="2122201"/>
                  </a:cubicBezTo>
                  <a:close/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62016" rIns="62016" bIns="62017" numCol="1" spcCol="1270" anchor="ctr" anchorCtr="0">
              <a:noAutofit/>
            </a:bodyPr>
            <a:lstStyle/>
            <a:p>
              <a:pPr marL="0" lvl="1" algn="l" defTabSz="977900">
                <a:spcBef>
                  <a:spcPct val="0"/>
                </a:spcBef>
              </a:pPr>
              <a:r>
                <a:rPr lang="ru-RU" sz="2200" b="1" kern="1200" dirty="0" smtClean="0"/>
                <a:t>51451 человек, гости города – около 10000 человек, которые получат эстетическое и культурное наслаждение при посещении общественной территории.</a:t>
              </a:r>
              <a:endParaRPr lang="ru-RU" sz="22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24959" y="2038114"/>
              <a:ext cx="2469808" cy="1482565"/>
            </a:xfrm>
            <a:custGeom>
              <a:avLst/>
              <a:gdLst>
                <a:gd name="connsiteX0" fmla="*/ 0 w 1482564"/>
                <a:gd name="connsiteY0" fmla="*/ 247094 h 2469808"/>
                <a:gd name="connsiteX1" fmla="*/ 247094 w 1482564"/>
                <a:gd name="connsiteY1" fmla="*/ 0 h 2469808"/>
                <a:gd name="connsiteX2" fmla="*/ 1235470 w 1482564"/>
                <a:gd name="connsiteY2" fmla="*/ 0 h 2469808"/>
                <a:gd name="connsiteX3" fmla="*/ 1482564 w 1482564"/>
                <a:gd name="connsiteY3" fmla="*/ 247094 h 2469808"/>
                <a:gd name="connsiteX4" fmla="*/ 1482564 w 1482564"/>
                <a:gd name="connsiteY4" fmla="*/ 2222714 h 2469808"/>
                <a:gd name="connsiteX5" fmla="*/ 1235470 w 1482564"/>
                <a:gd name="connsiteY5" fmla="*/ 2469808 h 2469808"/>
                <a:gd name="connsiteX6" fmla="*/ 247094 w 1482564"/>
                <a:gd name="connsiteY6" fmla="*/ 2469808 h 2469808"/>
                <a:gd name="connsiteX7" fmla="*/ 0 w 1482564"/>
                <a:gd name="connsiteY7" fmla="*/ 2222714 h 2469808"/>
                <a:gd name="connsiteX8" fmla="*/ 0 w 1482564"/>
                <a:gd name="connsiteY8" fmla="*/ 247094 h 24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564" h="2469808">
                  <a:moveTo>
                    <a:pt x="1334240" y="1"/>
                  </a:moveTo>
                  <a:cubicBezTo>
                    <a:pt x="1416157" y="1"/>
                    <a:pt x="1482564" y="184296"/>
                    <a:pt x="1482564" y="411635"/>
                  </a:cubicBezTo>
                  <a:lnTo>
                    <a:pt x="1482564" y="2058173"/>
                  </a:lnTo>
                  <a:cubicBezTo>
                    <a:pt x="1482564" y="2285512"/>
                    <a:pt x="1416157" y="2469807"/>
                    <a:pt x="1334240" y="2469807"/>
                  </a:cubicBezTo>
                  <a:lnTo>
                    <a:pt x="148324" y="2469807"/>
                  </a:lnTo>
                  <a:cubicBezTo>
                    <a:pt x="66407" y="2469807"/>
                    <a:pt x="0" y="2285512"/>
                    <a:pt x="0" y="2058173"/>
                  </a:cubicBezTo>
                  <a:lnTo>
                    <a:pt x="0" y="411635"/>
                  </a:lnTo>
                  <a:cubicBezTo>
                    <a:pt x="0" y="184296"/>
                    <a:pt x="66407" y="1"/>
                    <a:pt x="148324" y="1"/>
                  </a:cubicBezTo>
                  <a:lnTo>
                    <a:pt x="1334240" y="1"/>
                  </a:lnTo>
                  <a:close/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071" tIns="85072" rIns="85071" bIns="8507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Администрация городского поселения «Город Краснокаменск»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026206" y="2322807"/>
              <a:ext cx="12745681" cy="984227"/>
            </a:xfrm>
            <a:custGeom>
              <a:avLst/>
              <a:gdLst>
                <a:gd name="connsiteX0" fmla="*/ 164041 w 984227"/>
                <a:gd name="connsiteY0" fmla="*/ 0 h 12745681"/>
                <a:gd name="connsiteX1" fmla="*/ 820186 w 984227"/>
                <a:gd name="connsiteY1" fmla="*/ 0 h 12745681"/>
                <a:gd name="connsiteX2" fmla="*/ 984227 w 984227"/>
                <a:gd name="connsiteY2" fmla="*/ 164041 h 12745681"/>
                <a:gd name="connsiteX3" fmla="*/ 984227 w 984227"/>
                <a:gd name="connsiteY3" fmla="*/ 12745681 h 12745681"/>
                <a:gd name="connsiteX4" fmla="*/ 984227 w 984227"/>
                <a:gd name="connsiteY4" fmla="*/ 12745681 h 12745681"/>
                <a:gd name="connsiteX5" fmla="*/ 0 w 984227"/>
                <a:gd name="connsiteY5" fmla="*/ 12745681 h 12745681"/>
                <a:gd name="connsiteX6" fmla="*/ 0 w 984227"/>
                <a:gd name="connsiteY6" fmla="*/ 12745681 h 12745681"/>
                <a:gd name="connsiteX7" fmla="*/ 0 w 984227"/>
                <a:gd name="connsiteY7" fmla="*/ 164041 h 12745681"/>
                <a:gd name="connsiteX8" fmla="*/ 164041 w 984227"/>
                <a:gd name="connsiteY8" fmla="*/ 0 h 1274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27" h="12745681">
                  <a:moveTo>
                    <a:pt x="984227" y="2124325"/>
                  </a:moveTo>
                  <a:lnTo>
                    <a:pt x="984227" y="10621356"/>
                  </a:lnTo>
                  <a:cubicBezTo>
                    <a:pt x="984227" y="11794580"/>
                    <a:pt x="978556" y="12745675"/>
                    <a:pt x="971560" y="12745675"/>
                  </a:cubicBezTo>
                  <a:lnTo>
                    <a:pt x="0" y="12745675"/>
                  </a:lnTo>
                  <a:lnTo>
                    <a:pt x="0" y="12745675"/>
                  </a:lnTo>
                  <a:lnTo>
                    <a:pt x="0" y="6"/>
                  </a:lnTo>
                  <a:lnTo>
                    <a:pt x="0" y="6"/>
                  </a:lnTo>
                  <a:lnTo>
                    <a:pt x="971560" y="6"/>
                  </a:lnTo>
                  <a:cubicBezTo>
                    <a:pt x="978556" y="6"/>
                    <a:pt x="984227" y="951101"/>
                    <a:pt x="984227" y="2124325"/>
                  </a:cubicBezTo>
                  <a:close/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62016" rIns="62016" bIns="62016" numCol="1" spcCol="1270" anchor="ctr" anchorCtr="0">
              <a:noAutofit/>
            </a:bodyPr>
            <a:lstStyle/>
            <a:p>
              <a:pPr marL="0" lvl="1" algn="just" defTabSz="977900">
                <a:spcBef>
                  <a:spcPct val="0"/>
                </a:spcBef>
              </a:pPr>
              <a:r>
                <a:rPr lang="ru-RU" sz="2200" b="1" kern="1200" dirty="0" smtClean="0"/>
                <a:t>реализация мероприятий по благоустройству общественных пространств окажет позитивное влияние на жителей, вселит уверенность в стабильном развитии градообразующего предприятия и города, привлечет  туристов в город и повысит его  инвестиционную привлекательность.</a:t>
              </a:r>
              <a:endParaRPr lang="ru-RU" sz="2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97310" y="3727014"/>
              <a:ext cx="2545852" cy="1485699"/>
            </a:xfrm>
            <a:custGeom>
              <a:avLst/>
              <a:gdLst>
                <a:gd name="connsiteX0" fmla="*/ 0 w 1485698"/>
                <a:gd name="connsiteY0" fmla="*/ 247616 h 2545851"/>
                <a:gd name="connsiteX1" fmla="*/ 247616 w 1485698"/>
                <a:gd name="connsiteY1" fmla="*/ 0 h 2545851"/>
                <a:gd name="connsiteX2" fmla="*/ 1238082 w 1485698"/>
                <a:gd name="connsiteY2" fmla="*/ 0 h 2545851"/>
                <a:gd name="connsiteX3" fmla="*/ 1485698 w 1485698"/>
                <a:gd name="connsiteY3" fmla="*/ 247616 h 2545851"/>
                <a:gd name="connsiteX4" fmla="*/ 1485698 w 1485698"/>
                <a:gd name="connsiteY4" fmla="*/ 2298235 h 2545851"/>
                <a:gd name="connsiteX5" fmla="*/ 1238082 w 1485698"/>
                <a:gd name="connsiteY5" fmla="*/ 2545851 h 2545851"/>
                <a:gd name="connsiteX6" fmla="*/ 247616 w 1485698"/>
                <a:gd name="connsiteY6" fmla="*/ 2545851 h 2545851"/>
                <a:gd name="connsiteX7" fmla="*/ 0 w 1485698"/>
                <a:gd name="connsiteY7" fmla="*/ 2298235 h 2545851"/>
                <a:gd name="connsiteX8" fmla="*/ 0 w 1485698"/>
                <a:gd name="connsiteY8" fmla="*/ 247616 h 254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698" h="2545851">
                  <a:moveTo>
                    <a:pt x="1341195" y="1"/>
                  </a:moveTo>
                  <a:cubicBezTo>
                    <a:pt x="1421002" y="1"/>
                    <a:pt x="1485698" y="189969"/>
                    <a:pt x="1485698" y="424308"/>
                  </a:cubicBezTo>
                  <a:lnTo>
                    <a:pt x="1485698" y="2121543"/>
                  </a:lnTo>
                  <a:cubicBezTo>
                    <a:pt x="1485698" y="2355882"/>
                    <a:pt x="1421002" y="2545850"/>
                    <a:pt x="1341195" y="2545850"/>
                  </a:cubicBezTo>
                  <a:lnTo>
                    <a:pt x="144503" y="2545850"/>
                  </a:lnTo>
                  <a:cubicBezTo>
                    <a:pt x="64696" y="2545850"/>
                    <a:pt x="0" y="2355882"/>
                    <a:pt x="0" y="2121543"/>
                  </a:cubicBezTo>
                  <a:lnTo>
                    <a:pt x="0" y="424309"/>
                  </a:lnTo>
                  <a:cubicBezTo>
                    <a:pt x="0" y="189969"/>
                    <a:pt x="64696" y="1"/>
                    <a:pt x="144503" y="1"/>
                  </a:cubicBezTo>
                  <a:lnTo>
                    <a:pt x="1341195" y="1"/>
                  </a:lnTo>
                  <a:close/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225" tIns="85224" rIns="85224" bIns="8522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ПАО «ППГХО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им.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Е.П. Славского»</a:t>
              </a:r>
              <a:endParaRPr lang="ru-RU" sz="2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77939" y="3941292"/>
              <a:ext cx="12652285" cy="984228"/>
            </a:xfrm>
            <a:custGeom>
              <a:avLst/>
              <a:gdLst>
                <a:gd name="connsiteX0" fmla="*/ 164041 w 984227"/>
                <a:gd name="connsiteY0" fmla="*/ 0 h 12852624"/>
                <a:gd name="connsiteX1" fmla="*/ 820186 w 984227"/>
                <a:gd name="connsiteY1" fmla="*/ 0 h 12852624"/>
                <a:gd name="connsiteX2" fmla="*/ 984227 w 984227"/>
                <a:gd name="connsiteY2" fmla="*/ 164041 h 12852624"/>
                <a:gd name="connsiteX3" fmla="*/ 984227 w 984227"/>
                <a:gd name="connsiteY3" fmla="*/ 12852624 h 12852624"/>
                <a:gd name="connsiteX4" fmla="*/ 984227 w 984227"/>
                <a:gd name="connsiteY4" fmla="*/ 12852624 h 12852624"/>
                <a:gd name="connsiteX5" fmla="*/ 0 w 984227"/>
                <a:gd name="connsiteY5" fmla="*/ 12852624 h 12852624"/>
                <a:gd name="connsiteX6" fmla="*/ 0 w 984227"/>
                <a:gd name="connsiteY6" fmla="*/ 12852624 h 12852624"/>
                <a:gd name="connsiteX7" fmla="*/ 0 w 984227"/>
                <a:gd name="connsiteY7" fmla="*/ 164041 h 12852624"/>
                <a:gd name="connsiteX8" fmla="*/ 164041 w 984227"/>
                <a:gd name="connsiteY8" fmla="*/ 0 h 1285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27" h="12852624">
                  <a:moveTo>
                    <a:pt x="984227" y="2142150"/>
                  </a:moveTo>
                  <a:lnTo>
                    <a:pt x="984227" y="10710474"/>
                  </a:lnTo>
                  <a:cubicBezTo>
                    <a:pt x="984227" y="11893543"/>
                    <a:pt x="978603" y="12852617"/>
                    <a:pt x="971665" y="12852617"/>
                  </a:cubicBezTo>
                  <a:lnTo>
                    <a:pt x="0" y="12852617"/>
                  </a:lnTo>
                  <a:lnTo>
                    <a:pt x="0" y="12852617"/>
                  </a:lnTo>
                  <a:lnTo>
                    <a:pt x="0" y="7"/>
                  </a:lnTo>
                  <a:lnTo>
                    <a:pt x="0" y="7"/>
                  </a:lnTo>
                  <a:lnTo>
                    <a:pt x="971665" y="7"/>
                  </a:lnTo>
                  <a:cubicBezTo>
                    <a:pt x="978603" y="7"/>
                    <a:pt x="984227" y="959081"/>
                    <a:pt x="984227" y="2142150"/>
                  </a:cubicBezTo>
                  <a:close/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62016" rIns="62016" bIns="62017" numCol="1" spcCol="1270" anchor="ctr" anchorCtr="0">
              <a:noAutofit/>
            </a:bodyPr>
            <a:lstStyle/>
            <a:p>
              <a:pPr marL="0" lvl="1" algn="just" defTabSz="977900">
                <a:spcBef>
                  <a:spcPct val="0"/>
                </a:spcBef>
              </a:pPr>
              <a:r>
                <a:rPr lang="ru-RU" sz="2200" b="1" kern="1200" dirty="0" smtClean="0"/>
                <a:t>сквер, как историческое место, сохраняет идентичность и основную ценность предприятия. </a:t>
              </a:r>
            </a:p>
            <a:p>
              <a:pPr marL="0" lvl="1" algn="just" defTabSz="977900">
                <a:spcBef>
                  <a:spcPct val="0"/>
                </a:spcBef>
              </a:pPr>
              <a:r>
                <a:rPr lang="ru-RU" sz="2200" b="1" kern="1200" dirty="0" smtClean="0"/>
                <a:t>На градообразующем предприятии сегодня трудятся более 5000 горожан.</a:t>
              </a:r>
              <a:endParaRPr lang="ru-RU" sz="22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07885" y="5375065"/>
              <a:ext cx="2544739" cy="1513135"/>
            </a:xfrm>
            <a:custGeom>
              <a:avLst/>
              <a:gdLst>
                <a:gd name="connsiteX0" fmla="*/ 0 w 1513135"/>
                <a:gd name="connsiteY0" fmla="*/ 252189 h 2544739"/>
                <a:gd name="connsiteX1" fmla="*/ 252189 w 1513135"/>
                <a:gd name="connsiteY1" fmla="*/ 0 h 2544739"/>
                <a:gd name="connsiteX2" fmla="*/ 1260946 w 1513135"/>
                <a:gd name="connsiteY2" fmla="*/ 0 h 2544739"/>
                <a:gd name="connsiteX3" fmla="*/ 1513135 w 1513135"/>
                <a:gd name="connsiteY3" fmla="*/ 252189 h 2544739"/>
                <a:gd name="connsiteX4" fmla="*/ 1513135 w 1513135"/>
                <a:gd name="connsiteY4" fmla="*/ 2292550 h 2544739"/>
                <a:gd name="connsiteX5" fmla="*/ 1260946 w 1513135"/>
                <a:gd name="connsiteY5" fmla="*/ 2544739 h 2544739"/>
                <a:gd name="connsiteX6" fmla="*/ 252189 w 1513135"/>
                <a:gd name="connsiteY6" fmla="*/ 2544739 h 2544739"/>
                <a:gd name="connsiteX7" fmla="*/ 0 w 1513135"/>
                <a:gd name="connsiteY7" fmla="*/ 2292550 h 2544739"/>
                <a:gd name="connsiteX8" fmla="*/ 0 w 1513135"/>
                <a:gd name="connsiteY8" fmla="*/ 252189 h 254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135" h="2544739">
                  <a:moveTo>
                    <a:pt x="1363180" y="1"/>
                  </a:moveTo>
                  <a:cubicBezTo>
                    <a:pt x="1445998" y="1"/>
                    <a:pt x="1513135" y="189887"/>
                    <a:pt x="1513135" y="424123"/>
                  </a:cubicBezTo>
                  <a:lnTo>
                    <a:pt x="1513135" y="2120616"/>
                  </a:lnTo>
                  <a:cubicBezTo>
                    <a:pt x="1513135" y="2354852"/>
                    <a:pt x="1445998" y="2544738"/>
                    <a:pt x="1363180" y="2544738"/>
                  </a:cubicBezTo>
                  <a:lnTo>
                    <a:pt x="149955" y="2544738"/>
                  </a:lnTo>
                  <a:cubicBezTo>
                    <a:pt x="67137" y="2544738"/>
                    <a:pt x="0" y="2354852"/>
                    <a:pt x="0" y="2120616"/>
                  </a:cubicBezTo>
                  <a:lnTo>
                    <a:pt x="0" y="424123"/>
                  </a:lnTo>
                  <a:cubicBezTo>
                    <a:pt x="0" y="189887"/>
                    <a:pt x="67137" y="1"/>
                    <a:pt x="149955" y="1"/>
                  </a:cubicBezTo>
                  <a:lnTo>
                    <a:pt x="1363180" y="1"/>
                  </a:lnTo>
                  <a:close/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564" tIns="86564" rIns="86564" bIns="8656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b="1" kern="1200" dirty="0" smtClean="0">
                <a:solidFill>
                  <a:schemeClr val="tx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Волонтёры </a:t>
              </a:r>
              <a:r>
                <a:rPr lang="ru-RU" sz="2400" b="1" kern="1200" dirty="0" smtClean="0">
                  <a:solidFill>
                    <a:schemeClr val="tx1"/>
                  </a:solidFill>
                </a:rPr>
                <a:t>и добровольцы</a:t>
              </a:r>
              <a:endParaRPr lang="ru-RU" sz="2400" b="1" kern="12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defTabSz="444500">
                <a:spcBef>
                  <a:spcPct val="0"/>
                </a:spcBef>
              </a:pPr>
              <a:endParaRPr lang="ru-RU" sz="24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112115" y="5683628"/>
              <a:ext cx="12652285" cy="984227"/>
            </a:xfrm>
            <a:custGeom>
              <a:avLst/>
              <a:gdLst>
                <a:gd name="connsiteX0" fmla="*/ 164041 w 984227"/>
                <a:gd name="connsiteY0" fmla="*/ 0 h 12812363"/>
                <a:gd name="connsiteX1" fmla="*/ 820186 w 984227"/>
                <a:gd name="connsiteY1" fmla="*/ 0 h 12812363"/>
                <a:gd name="connsiteX2" fmla="*/ 984227 w 984227"/>
                <a:gd name="connsiteY2" fmla="*/ 164041 h 12812363"/>
                <a:gd name="connsiteX3" fmla="*/ 984227 w 984227"/>
                <a:gd name="connsiteY3" fmla="*/ 12812363 h 12812363"/>
                <a:gd name="connsiteX4" fmla="*/ 984227 w 984227"/>
                <a:gd name="connsiteY4" fmla="*/ 12812363 h 12812363"/>
                <a:gd name="connsiteX5" fmla="*/ 0 w 984227"/>
                <a:gd name="connsiteY5" fmla="*/ 12812363 h 12812363"/>
                <a:gd name="connsiteX6" fmla="*/ 0 w 984227"/>
                <a:gd name="connsiteY6" fmla="*/ 12812363 h 12812363"/>
                <a:gd name="connsiteX7" fmla="*/ 0 w 984227"/>
                <a:gd name="connsiteY7" fmla="*/ 164041 h 12812363"/>
                <a:gd name="connsiteX8" fmla="*/ 164041 w 984227"/>
                <a:gd name="connsiteY8" fmla="*/ 0 h 1281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27" h="12812363">
                  <a:moveTo>
                    <a:pt x="984227" y="2135439"/>
                  </a:moveTo>
                  <a:lnTo>
                    <a:pt x="984227" y="10676924"/>
                  </a:lnTo>
                  <a:cubicBezTo>
                    <a:pt x="984227" y="11856286"/>
                    <a:pt x="978585" y="12812356"/>
                    <a:pt x="971626" y="12812356"/>
                  </a:cubicBezTo>
                  <a:lnTo>
                    <a:pt x="0" y="12812356"/>
                  </a:lnTo>
                  <a:lnTo>
                    <a:pt x="0" y="12812356"/>
                  </a:lnTo>
                  <a:lnTo>
                    <a:pt x="0" y="7"/>
                  </a:lnTo>
                  <a:lnTo>
                    <a:pt x="0" y="7"/>
                  </a:lnTo>
                  <a:lnTo>
                    <a:pt x="971626" y="7"/>
                  </a:lnTo>
                  <a:cubicBezTo>
                    <a:pt x="978585" y="7"/>
                    <a:pt x="984227" y="956077"/>
                    <a:pt x="984227" y="2135439"/>
                  </a:cubicBezTo>
                  <a:close/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62016" rIns="62016" bIns="62016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200" b="1" kern="1200" dirty="0" smtClean="0"/>
                <a:t>воплощение  в жизнь идеи об установлении на общественной территории знака признательности и любви к городу.</a:t>
              </a:r>
              <a:endParaRPr lang="ru-RU" sz="22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59038" y="7050534"/>
              <a:ext cx="2535729" cy="1575197"/>
            </a:xfrm>
            <a:custGeom>
              <a:avLst/>
              <a:gdLst>
                <a:gd name="connsiteX0" fmla="*/ 0 w 1514195"/>
                <a:gd name="connsiteY0" fmla="*/ 252366 h 2535729"/>
                <a:gd name="connsiteX1" fmla="*/ 252366 w 1514195"/>
                <a:gd name="connsiteY1" fmla="*/ 0 h 2535729"/>
                <a:gd name="connsiteX2" fmla="*/ 1261829 w 1514195"/>
                <a:gd name="connsiteY2" fmla="*/ 0 h 2535729"/>
                <a:gd name="connsiteX3" fmla="*/ 1514195 w 1514195"/>
                <a:gd name="connsiteY3" fmla="*/ 252366 h 2535729"/>
                <a:gd name="connsiteX4" fmla="*/ 1514195 w 1514195"/>
                <a:gd name="connsiteY4" fmla="*/ 2283363 h 2535729"/>
                <a:gd name="connsiteX5" fmla="*/ 1261829 w 1514195"/>
                <a:gd name="connsiteY5" fmla="*/ 2535729 h 2535729"/>
                <a:gd name="connsiteX6" fmla="*/ 252366 w 1514195"/>
                <a:gd name="connsiteY6" fmla="*/ 2535729 h 2535729"/>
                <a:gd name="connsiteX7" fmla="*/ 0 w 1514195"/>
                <a:gd name="connsiteY7" fmla="*/ 2283363 h 2535729"/>
                <a:gd name="connsiteX8" fmla="*/ 0 w 1514195"/>
                <a:gd name="connsiteY8" fmla="*/ 252366 h 253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195" h="2535729">
                  <a:moveTo>
                    <a:pt x="1363496" y="1"/>
                  </a:moveTo>
                  <a:cubicBezTo>
                    <a:pt x="1446725" y="1"/>
                    <a:pt x="1514195" y="189215"/>
                    <a:pt x="1514195" y="422622"/>
                  </a:cubicBezTo>
                  <a:lnTo>
                    <a:pt x="1514195" y="2113107"/>
                  </a:lnTo>
                  <a:cubicBezTo>
                    <a:pt x="1514195" y="2346514"/>
                    <a:pt x="1446725" y="2535728"/>
                    <a:pt x="1363496" y="2535728"/>
                  </a:cubicBezTo>
                  <a:lnTo>
                    <a:pt x="150699" y="2535728"/>
                  </a:lnTo>
                  <a:cubicBezTo>
                    <a:pt x="67470" y="2535728"/>
                    <a:pt x="0" y="2346514"/>
                    <a:pt x="0" y="2113107"/>
                  </a:cubicBezTo>
                  <a:lnTo>
                    <a:pt x="0" y="422622"/>
                  </a:lnTo>
                  <a:cubicBezTo>
                    <a:pt x="0" y="189215"/>
                    <a:pt x="67470" y="1"/>
                    <a:pt x="150699" y="1"/>
                  </a:cubicBezTo>
                  <a:lnTo>
                    <a:pt x="1363496" y="1"/>
                  </a:lnTo>
                  <a:close/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15" tIns="86615" rIns="86615" bIns="8661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Представители бизнеса</a:t>
              </a:r>
              <a:endParaRPr lang="ru-RU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124714" y="7425963"/>
              <a:ext cx="12669287" cy="984228"/>
            </a:xfrm>
            <a:custGeom>
              <a:avLst/>
              <a:gdLst>
                <a:gd name="connsiteX0" fmla="*/ 164041 w 984227"/>
                <a:gd name="connsiteY0" fmla="*/ 0 h 12592890"/>
                <a:gd name="connsiteX1" fmla="*/ 820186 w 984227"/>
                <a:gd name="connsiteY1" fmla="*/ 0 h 12592890"/>
                <a:gd name="connsiteX2" fmla="*/ 984227 w 984227"/>
                <a:gd name="connsiteY2" fmla="*/ 164041 h 12592890"/>
                <a:gd name="connsiteX3" fmla="*/ 984227 w 984227"/>
                <a:gd name="connsiteY3" fmla="*/ 12592890 h 12592890"/>
                <a:gd name="connsiteX4" fmla="*/ 984227 w 984227"/>
                <a:gd name="connsiteY4" fmla="*/ 12592890 h 12592890"/>
                <a:gd name="connsiteX5" fmla="*/ 0 w 984227"/>
                <a:gd name="connsiteY5" fmla="*/ 12592890 h 12592890"/>
                <a:gd name="connsiteX6" fmla="*/ 0 w 984227"/>
                <a:gd name="connsiteY6" fmla="*/ 12592890 h 12592890"/>
                <a:gd name="connsiteX7" fmla="*/ 0 w 984227"/>
                <a:gd name="connsiteY7" fmla="*/ 164041 h 12592890"/>
                <a:gd name="connsiteX8" fmla="*/ 164041 w 984227"/>
                <a:gd name="connsiteY8" fmla="*/ 0 h 1259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227" h="12592890">
                  <a:moveTo>
                    <a:pt x="984227" y="2098860"/>
                  </a:moveTo>
                  <a:lnTo>
                    <a:pt x="984227" y="10494030"/>
                  </a:lnTo>
                  <a:cubicBezTo>
                    <a:pt x="984227" y="11653191"/>
                    <a:pt x="978487" y="12592884"/>
                    <a:pt x="971406" y="12592884"/>
                  </a:cubicBezTo>
                  <a:lnTo>
                    <a:pt x="0" y="12592884"/>
                  </a:lnTo>
                  <a:lnTo>
                    <a:pt x="0" y="12592884"/>
                  </a:lnTo>
                  <a:lnTo>
                    <a:pt x="0" y="6"/>
                  </a:lnTo>
                  <a:lnTo>
                    <a:pt x="0" y="6"/>
                  </a:lnTo>
                  <a:lnTo>
                    <a:pt x="971406" y="6"/>
                  </a:lnTo>
                  <a:cubicBezTo>
                    <a:pt x="978487" y="6"/>
                    <a:pt x="984227" y="939699"/>
                    <a:pt x="984227" y="2098860"/>
                  </a:cubicBezTo>
                  <a:close/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60746" rIns="60746" bIns="60747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b="1" kern="1200" dirty="0" smtClean="0"/>
                <a:t>получат возможность установить на территории сквера нестационарные торговые объекты для продажи прохладительных напитков, мороженного и сладостей в летний период времени. Намерения высказывают 3 индивидуальных предпринимателя, готовых трудоустроить 6 человек.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89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15" y="210345"/>
            <a:ext cx="17068800" cy="9601200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  <a:effectLst>
            <a:softEdge rad="1104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60522" y="4097997"/>
            <a:ext cx="4707466" cy="476506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Рейтинговое голосование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732100"/>
            <a:ext cx="17068800" cy="869100"/>
          </a:xfrm>
          <a:prstGeom prst="rect">
            <a:avLst/>
          </a:prstGeom>
          <a:gradFill>
            <a:gsLst>
              <a:gs pos="0">
                <a:srgbClr val="009E00"/>
              </a:gs>
              <a:gs pos="10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Этапы реализации проекта </a:t>
            </a:r>
            <a:endParaRPr lang="ru-RU" sz="40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637510" y="566060"/>
            <a:ext cx="4982083" cy="7591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400" b="1" dirty="0">
              <a:solidFill>
                <a:srgbClr val="2D4B1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7068800" cy="183861"/>
          </a:xfrm>
          <a:prstGeom prst="rect">
            <a:avLst/>
          </a:prstGeom>
          <a:gradFill>
            <a:gsLst>
              <a:gs pos="0">
                <a:srgbClr val="598A3E"/>
              </a:gs>
              <a:gs pos="5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99656" y="4068734"/>
            <a:ext cx="3661610" cy="43319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Общественное обсуждение 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185997" y="4142525"/>
            <a:ext cx="4267200" cy="394300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Д</a:t>
            </a:r>
            <a:r>
              <a:rPr lang="ru-RU" sz="2000" b="1" dirty="0" smtClean="0"/>
              <a:t>емонтаж старого покрытия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16767" y="8116590"/>
            <a:ext cx="2944499" cy="43319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Установка бордюров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004470" y="8045507"/>
            <a:ext cx="2751993" cy="393304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Укладка плитки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108657" y="8069061"/>
            <a:ext cx="2851485" cy="43319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Реконструкция фонтана</a:t>
            </a:r>
            <a:endParaRPr lang="ru-RU" sz="2000" b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51" y="1104565"/>
            <a:ext cx="4784036" cy="269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575" y="1087861"/>
            <a:ext cx="4142061" cy="2761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6" y="5194207"/>
            <a:ext cx="4042188" cy="2694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46" y="5189164"/>
            <a:ext cx="4799708" cy="2699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057" y="5189164"/>
            <a:ext cx="4802346" cy="270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2" y="1104566"/>
            <a:ext cx="4784034" cy="269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2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15" y="210345"/>
            <a:ext cx="17068800" cy="9601200"/>
          </a:xfrm>
          <a:prstGeom prst="rect">
            <a:avLst/>
          </a:prstGeo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  <a:effectLst>
            <a:softEdge rad="1104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7518" y="3660954"/>
            <a:ext cx="3612690" cy="540179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Общественный контроль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732100"/>
            <a:ext cx="17068800" cy="869100"/>
          </a:xfrm>
          <a:prstGeom prst="rect">
            <a:avLst/>
          </a:prstGeom>
          <a:gradFill>
            <a:gsLst>
              <a:gs pos="0">
                <a:srgbClr val="00A200"/>
              </a:gs>
              <a:gs pos="10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Этапы реализации проекта </a:t>
            </a:r>
            <a:endParaRPr lang="ru-RU" sz="40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637510" y="566060"/>
            <a:ext cx="4982083" cy="7591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400" b="1" dirty="0">
              <a:solidFill>
                <a:srgbClr val="2D4B1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7068800" cy="183861"/>
          </a:xfrm>
          <a:prstGeom prst="rect">
            <a:avLst/>
          </a:prstGeom>
          <a:gradFill>
            <a:gsLst>
              <a:gs pos="0">
                <a:srgbClr val="598A3E"/>
              </a:gs>
              <a:gs pos="100000">
                <a:srgbClr val="009E0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422354" y="7829572"/>
            <a:ext cx="3619671" cy="600904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Контроль за ходом работ со стороны администрации 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98853" y="3708764"/>
            <a:ext cx="2944499" cy="43319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Установка малых форм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1"/>
          <a:stretch/>
        </p:blipFill>
        <p:spPr>
          <a:xfrm>
            <a:off x="11637510" y="4773903"/>
            <a:ext cx="4754400" cy="2931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26" y="552020"/>
            <a:ext cx="5033155" cy="283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791041" y="547611"/>
            <a:ext cx="4522542" cy="283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510" y="547611"/>
            <a:ext cx="5104868" cy="287148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2656301" y="3726682"/>
            <a:ext cx="2944499" cy="43319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Установка арт - объектов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/>
          <a:stretch/>
        </p:blipFill>
        <p:spPr>
          <a:xfrm>
            <a:off x="936755" y="4805548"/>
            <a:ext cx="4114217" cy="289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1299611" y="7967804"/>
            <a:ext cx="3550599" cy="43319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Установка парковых фонарей</a:t>
            </a:r>
            <a:endParaRPr lang="ru-RU" sz="20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/>
          <a:stretch/>
        </p:blipFill>
        <p:spPr>
          <a:xfrm>
            <a:off x="6124124" y="4797516"/>
            <a:ext cx="4493955" cy="290556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595801" y="7900063"/>
            <a:ext cx="3550599" cy="43319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Посадка деревьев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434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9862" y="-64373"/>
            <a:ext cx="17068800" cy="9601200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  <a:effectLst>
            <a:softEdge rad="1104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9596" y="1406197"/>
            <a:ext cx="16250235" cy="2335605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380185"/>
            <a:ext cx="17068800" cy="221015"/>
          </a:xfrm>
          <a:prstGeom prst="rect">
            <a:avLst/>
          </a:prstGeom>
          <a:gradFill>
            <a:gsLst>
              <a:gs pos="0">
                <a:srgbClr val="598A3E"/>
              </a:gs>
              <a:gs pos="100000">
                <a:srgbClr val="009E0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7068800" cy="183861"/>
          </a:xfrm>
          <a:prstGeom prst="rect">
            <a:avLst/>
          </a:prstGeom>
          <a:gradFill>
            <a:gsLst>
              <a:gs pos="0">
                <a:srgbClr val="598A3E"/>
              </a:gs>
              <a:gs pos="5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49074" y="847898"/>
            <a:ext cx="7055240" cy="815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200" b="1" u="sng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12687" y="1614591"/>
            <a:ext cx="15805307" cy="160079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b="1" dirty="0" smtClean="0"/>
              <a:t>         На </a:t>
            </a:r>
            <a:r>
              <a:rPr lang="ru-RU" sz="2800" b="1" dirty="0"/>
              <a:t>комплексное благоустройство общественной территории центральной части </a:t>
            </a:r>
            <a:r>
              <a:rPr lang="ru-RU" sz="2800" b="1" dirty="0" smtClean="0"/>
              <a:t>Краснокаменска </a:t>
            </a:r>
            <a:r>
              <a:rPr lang="ru-RU" sz="2800" b="1" dirty="0"/>
              <a:t>с 2018 по 2021 годы было затрачено 77,8 млн</a:t>
            </a:r>
            <a:r>
              <a:rPr lang="ru-RU" sz="2800" b="1" dirty="0" smtClean="0"/>
              <a:t>. руб</a:t>
            </a:r>
            <a:r>
              <a:rPr lang="ru-RU" sz="2800" b="1" dirty="0"/>
              <a:t>., из </a:t>
            </a:r>
            <a:r>
              <a:rPr lang="ru-RU" sz="2800" b="1" dirty="0" smtClean="0"/>
              <a:t>них: </a:t>
            </a:r>
            <a:r>
              <a:rPr lang="ru-RU" sz="2800" b="1" dirty="0"/>
              <a:t>57,5 млн. руб. – средства федерального, регионального и местного бюджетов, 20,3 млн</a:t>
            </a:r>
            <a:r>
              <a:rPr lang="ru-RU" sz="2800" b="1" dirty="0" smtClean="0"/>
              <a:t>. руб</a:t>
            </a:r>
            <a:r>
              <a:rPr lang="ru-RU" sz="2800" b="1" dirty="0"/>
              <a:t>. – внебюджетные источники софинансирования реализации проекта</a:t>
            </a:r>
            <a:r>
              <a:rPr lang="ru-RU" sz="2800" b="1" dirty="0" smtClean="0"/>
              <a:t>.</a:t>
            </a:r>
            <a:r>
              <a:rPr lang="ru-RU" sz="2800" dirty="0"/>
              <a:t> </a:t>
            </a:r>
            <a:r>
              <a:rPr lang="ru-RU" sz="2800" b="1" dirty="0" smtClean="0"/>
              <a:t>В </a:t>
            </a:r>
            <a:r>
              <a:rPr lang="ru-RU" sz="2800" b="1" dirty="0"/>
              <a:t>том числе финансирование благоустройства сквера Покровского С.С. в 2021 году составило 33,8 млн</a:t>
            </a:r>
            <a:r>
              <a:rPr lang="ru-RU" sz="2800" b="1" dirty="0" smtClean="0"/>
              <a:t>. руб</a:t>
            </a:r>
            <a:r>
              <a:rPr lang="ru-RU" sz="2800" b="1" dirty="0"/>
              <a:t>., </a:t>
            </a:r>
            <a:r>
              <a:rPr lang="ru-RU" sz="2800" b="1" dirty="0" smtClean="0"/>
              <a:t>из них:</a:t>
            </a:r>
          </a:p>
          <a:p>
            <a:pPr marL="0" indent="0" algn="just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1950" dirty="0" smtClean="0"/>
          </a:p>
          <a:p>
            <a:pPr marL="0" indent="0">
              <a:buNone/>
            </a:pPr>
            <a:endParaRPr lang="ru-RU" sz="1950" dirty="0"/>
          </a:p>
          <a:p>
            <a:pPr marL="0" indent="0">
              <a:buNone/>
            </a:pPr>
            <a:endParaRPr lang="ru-RU" sz="1950" dirty="0" smtClean="0"/>
          </a:p>
          <a:p>
            <a:pPr marL="0" indent="0">
              <a:buNone/>
            </a:pPr>
            <a:endParaRPr lang="ru-RU" sz="195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634672" y="5303689"/>
            <a:ext cx="4982083" cy="518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500" b="1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8023330" y="1482758"/>
            <a:ext cx="6697161" cy="2122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400" b="1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8841282" y="524932"/>
            <a:ext cx="7858550" cy="2122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9597" y="357752"/>
            <a:ext cx="4154198" cy="72334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Бюджет проекта</a:t>
            </a: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3074" name="Picture 2" descr="https://s00.yaplakal.com/pics/pics_original/4/7/6/8889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4262431"/>
            <a:ext cx="3659004" cy="29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00.yaplakal.com/pics/pics_original/4/7/6/8889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0" y="3831768"/>
            <a:ext cx="4524034" cy="359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s00.yaplakal.com/pics/pics_original/4/7/6/8889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35" y="4726438"/>
            <a:ext cx="2930275" cy="23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s00.yaplakal.com/pics/pics_original/4/7/6/8889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081" y="5119278"/>
            <a:ext cx="2480726" cy="19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s00.yaplakal.com/pics/pics_original/4/7/6/88896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183" y="5559400"/>
            <a:ext cx="1528939" cy="12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s00.yaplakal.com/pics/pics_original/4/7/6/8889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32" y="4262431"/>
            <a:ext cx="3643606" cy="28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556304" y="7828724"/>
            <a:ext cx="3010542" cy="66616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Муниципальный бюджет</a:t>
            </a:r>
          </a:p>
          <a:p>
            <a:pPr algn="ctr"/>
            <a:r>
              <a:rPr lang="ru-RU" sz="2000" b="1" dirty="0" smtClean="0"/>
              <a:t>4,0 млн. руб.</a:t>
            </a:r>
            <a:endParaRPr lang="ru-RU" sz="20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12687" y="7802863"/>
            <a:ext cx="3054903" cy="668183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Федеральный бюджет</a:t>
            </a:r>
          </a:p>
          <a:p>
            <a:pPr algn="ctr"/>
            <a:r>
              <a:rPr lang="ru-RU" sz="2000" b="1" dirty="0" smtClean="0"/>
              <a:t>28,9 млн. руб.</a:t>
            </a:r>
            <a:endParaRPr lang="ru-RU" sz="20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324538" y="7828724"/>
            <a:ext cx="3010542" cy="66616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Региональный бюджет</a:t>
            </a:r>
          </a:p>
          <a:p>
            <a:pPr algn="ctr"/>
            <a:r>
              <a:rPr lang="ru-RU" sz="2000" b="1" dirty="0" smtClean="0"/>
              <a:t>0,6 млн. руб.</a:t>
            </a:r>
            <a:endParaRPr lang="ru-RU" sz="20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1672120" y="7828724"/>
            <a:ext cx="2715212" cy="66616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Средства ППГХО </a:t>
            </a:r>
          </a:p>
          <a:p>
            <a:pPr algn="ctr"/>
            <a:r>
              <a:rPr lang="ru-RU" sz="2000" b="1" dirty="0" smtClean="0"/>
              <a:t>0,2 млн. руб.</a:t>
            </a:r>
            <a:endParaRPr lang="ru-RU" sz="2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720491" y="7828724"/>
            <a:ext cx="2092317" cy="666168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Волонтёры </a:t>
            </a:r>
          </a:p>
          <a:p>
            <a:pPr algn="ctr"/>
            <a:r>
              <a:rPr lang="ru-RU" sz="2000" b="1" dirty="0" smtClean="0"/>
              <a:t>0,1 млн. руб.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0409" y="7132487"/>
            <a:ext cx="1073426" cy="129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19756" y="6959147"/>
            <a:ext cx="1073426" cy="129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7068800" cy="9601200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  <a:effectLst>
            <a:softEdge rad="1104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8824133"/>
            <a:ext cx="17068800" cy="777067"/>
          </a:xfrm>
          <a:prstGeom prst="rect">
            <a:avLst/>
          </a:prstGeom>
          <a:gradFill>
            <a:gsLst>
              <a:gs pos="0">
                <a:srgbClr val="598A3E"/>
              </a:gs>
              <a:gs pos="5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Вместе с преобразованием облика города наблюдается улучшение общей психологической атмосферы в местном сообществе, активизация общения между </a:t>
            </a:r>
            <a:r>
              <a:rPr lang="ru-RU" sz="1800" b="1" dirty="0" smtClean="0">
                <a:solidFill>
                  <a:schemeClr val="bg1"/>
                </a:solidFill>
              </a:rPr>
              <a:t>людьми</a:t>
            </a:r>
          </a:p>
          <a:p>
            <a:pPr algn="just"/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(в том числе представляющими разные поколения), повышение уровня доверия к органам власти, изменение отношения людей к своей жизни и месту своего проживания.</a:t>
            </a:r>
            <a:endParaRPr lang="ru-RU" sz="1800" b="1" u="sng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7068800" cy="183861"/>
          </a:xfrm>
          <a:prstGeom prst="rect">
            <a:avLst/>
          </a:prstGeom>
          <a:gradFill>
            <a:gsLst>
              <a:gs pos="0">
                <a:srgbClr val="598A3E"/>
              </a:gs>
              <a:gs pos="5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49074" y="847898"/>
            <a:ext cx="7055240" cy="815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200" b="1" u="sng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68269" y="782661"/>
            <a:ext cx="8874218" cy="7955279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634672" y="5303689"/>
            <a:ext cx="4982083" cy="518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500" b="1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8023330" y="1482758"/>
            <a:ext cx="6697161" cy="2122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400" b="1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2072" y="4013798"/>
            <a:ext cx="6674686" cy="1758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1061" y="246664"/>
            <a:ext cx="6526336" cy="400191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Результаты  реализации проекта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85154"/>
              </p:ext>
            </p:extLst>
          </p:nvPr>
        </p:nvGraphicFramePr>
        <p:xfrm>
          <a:off x="383158" y="782660"/>
          <a:ext cx="7209182" cy="795528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6096000"/>
                <a:gridCol w="1113182"/>
              </a:tblGrid>
              <a:tr h="24575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Показатель, единица измерения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Значение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332249">
                <a:tc>
                  <a:txBody>
                    <a:bodyPr/>
                    <a:lstStyle/>
                    <a:p>
                      <a:pPr marL="0" indent="920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Участники голосования за определение территории благоустройства, чел.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3544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 anchor="ctr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Участие в общественных обсуждениях, организации/ чел.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32/15832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33224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Участие в общественных обсуждениях людей «серебряного возраста», чел.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1953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Ремонт облицовки и освещение фонтана, шт.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Установка светодиодных консолей, шт.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Установка светодиодных арок, шт.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33224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Устройство асфальтового покрытия велодрома и пешеходной дорожки, м</a:t>
                      </a:r>
                      <a:r>
                        <a:rPr lang="ru-RU" sz="1800" baseline="30000" dirty="0"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3019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33224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Велодром (Установка дорожных знаков и светофоров/ пешеходный переход), шт.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61/1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Установка бетонных вазонов, шт.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Озеленение (саженцы), шт.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185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Ремонт и устройство тротуарных дорожек, м</a:t>
                      </a:r>
                      <a:r>
                        <a:rPr lang="ru-RU" sz="1800" baseline="30000" dirty="0"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7 124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1107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Установка урн, шт.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920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1107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Установка скамеек, шт.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1107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Освещение, м/шт.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983/75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920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Монтаж поливочной системы подземной, 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2 289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Установка арт – объекта «Я люблю Краснокаменск!», </a:t>
                      </a:r>
                      <a:r>
                        <a:rPr lang="ru-RU" sz="1800" dirty="0" smtClean="0">
                          <a:effectLst/>
                        </a:rPr>
                        <a:t>шт.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44299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 количества созданных рабочих мест на территории сквера и прилегающей территории, шт.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Посещаемость сквера, чел.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230000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удовлетворённости населения,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99,9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44299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Популярность у населения арт- объектов, расположенных в сквере </a:t>
                      </a:r>
                      <a:r>
                        <a:rPr lang="ru-RU" sz="1800" dirty="0" smtClean="0">
                          <a:effectLst/>
                        </a:rPr>
                        <a:t>(фотосессии</a:t>
                      </a:r>
                      <a:r>
                        <a:rPr lang="ru-RU" sz="1800" dirty="0">
                          <a:effectLst/>
                        </a:rPr>
                        <a:t>, видеосъёмка), чел.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265113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10157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Привлечено волонтёров, чел.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  <a:tr h="2215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Выпусков в местных СМИ, сюжетов/ просмотров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6/1417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27687" marR="27687" marT="0" marB="0"/>
                </a:tc>
              </a:tr>
            </a:tbl>
          </a:graphicData>
        </a:graphic>
      </p:graphicFrame>
      <p:pic>
        <p:nvPicPr>
          <p:cNvPr id="37" name="Picture 2" descr="https://e7.pngegg.com/pngimages/572/428/png-clipart-arrow-red-red-up-arrow-tex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30" y="847898"/>
            <a:ext cx="2532525" cy="24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19357" y="868854"/>
            <a:ext cx="8823130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		 </a:t>
            </a:r>
            <a:r>
              <a:rPr lang="ru-RU" sz="1900" b="1" dirty="0" smtClean="0"/>
              <a:t>После </a:t>
            </a:r>
            <a:r>
              <a:rPr lang="ru-RU" sz="1900" b="1" dirty="0"/>
              <a:t>выполнения работ по благоустройству </a:t>
            </a:r>
            <a:r>
              <a:rPr lang="ru-RU" sz="1900" b="1" dirty="0" smtClean="0"/>
              <a:t>			                     общественных </a:t>
            </a:r>
            <a:r>
              <a:rPr lang="ru-RU" sz="1900" b="1" dirty="0"/>
              <a:t>территорий цены на жилье в </a:t>
            </a:r>
            <a:r>
              <a:rPr lang="ru-RU" sz="1900" b="1" dirty="0" smtClean="0"/>
              <a:t>			                     прилегающих </a:t>
            </a:r>
            <a:r>
              <a:rPr lang="ru-RU" sz="1900" b="1" dirty="0"/>
              <a:t>многоквартирных домах </a:t>
            </a:r>
            <a:r>
              <a:rPr lang="ru-RU" sz="1900" b="1" dirty="0" smtClean="0"/>
              <a:t>				                     увеличились </a:t>
            </a:r>
            <a:r>
              <a:rPr lang="ru-RU" sz="1900" b="1" dirty="0"/>
              <a:t>в среднем на 7-10</a:t>
            </a:r>
            <a:r>
              <a:rPr lang="ru-RU" sz="1900" b="1" dirty="0" smtClean="0"/>
              <a:t>%.</a:t>
            </a:r>
          </a:p>
          <a:p>
            <a:endParaRPr lang="ru-RU" sz="1900" b="1" dirty="0"/>
          </a:p>
          <a:p>
            <a:pPr algn="just"/>
            <a:r>
              <a:rPr lang="ru-RU" sz="1900" b="1" dirty="0" smtClean="0"/>
              <a:t>			Прогноз </a:t>
            </a:r>
            <a:r>
              <a:rPr lang="ru-RU" sz="1900" b="1" dirty="0"/>
              <a:t>увеличения цен на жилую </a:t>
            </a:r>
            <a:r>
              <a:rPr lang="ru-RU" sz="1900" b="1" dirty="0" smtClean="0"/>
              <a:t>		</a:t>
            </a:r>
            <a:r>
              <a:rPr lang="ru-RU" sz="1900" b="1" dirty="0"/>
              <a:t> </a:t>
            </a:r>
            <a:r>
              <a:rPr lang="ru-RU" sz="1900" b="1" dirty="0" smtClean="0"/>
              <a:t>        			недвижимость </a:t>
            </a:r>
            <a:r>
              <a:rPr lang="ru-RU" sz="1900" b="1" dirty="0"/>
              <a:t>в зоне реализации проекта в </a:t>
            </a:r>
            <a:r>
              <a:rPr lang="ru-RU" sz="1900" b="1" dirty="0" smtClean="0"/>
              <a:t>			                     среднем </a:t>
            </a:r>
            <a:r>
              <a:rPr lang="ru-RU" sz="1900" b="1" dirty="0"/>
              <a:t>на 10 %, при этом увеличение </a:t>
            </a:r>
            <a:r>
              <a:rPr lang="ru-RU" sz="1900" b="1" dirty="0" smtClean="0"/>
              <a:t>                         стоимости </a:t>
            </a:r>
            <a:r>
              <a:rPr lang="ru-RU" sz="1900" b="1" dirty="0"/>
              <a:t>коммерческой недвижимости составит не менее 30 % в связи с повышением инвестиционной привлекательности, как территории, прилегающей непосредственно к скверу, так и города в целом</a:t>
            </a:r>
            <a:r>
              <a:rPr lang="ru-RU" sz="1900" b="1" dirty="0" smtClean="0"/>
              <a:t>.</a:t>
            </a:r>
          </a:p>
          <a:p>
            <a:pPr algn="just"/>
            <a:endParaRPr lang="ru-RU" sz="1900" b="1" dirty="0"/>
          </a:p>
          <a:p>
            <a:pPr algn="just"/>
            <a:r>
              <a:rPr lang="ru-RU" sz="1900" b="1" dirty="0"/>
              <a:t>Свободная площадь (не занятая арендаторами) объектов коммерческого назначения отсутствует. Имеется возможность размещения нестационарных торговых объектов</a:t>
            </a:r>
            <a:r>
              <a:rPr lang="ru-RU" sz="1900" b="1" dirty="0" smtClean="0"/>
              <a:t>.</a:t>
            </a:r>
          </a:p>
          <a:p>
            <a:pPr algn="just"/>
            <a:endParaRPr lang="ru-RU" sz="1900" b="1" dirty="0"/>
          </a:p>
          <a:p>
            <a:pPr algn="just"/>
            <a:r>
              <a:rPr lang="ru-RU" sz="1900" b="1" dirty="0"/>
              <a:t>В зоне пешей доступности от проектируемых мероприятий комплексного благоустройства территории, заброшенные или неэффективно используемые объекты капитального строительства отсутствуют</a:t>
            </a:r>
            <a:r>
              <a:rPr lang="ru-RU" sz="1900" b="1" dirty="0" smtClean="0"/>
              <a:t>.</a:t>
            </a:r>
          </a:p>
          <a:p>
            <a:pPr algn="just"/>
            <a:endParaRPr lang="ru-RU" sz="1900" b="1" dirty="0"/>
          </a:p>
          <a:p>
            <a:pPr algn="just"/>
            <a:r>
              <a:rPr lang="ru-RU" sz="1900" b="1" dirty="0"/>
              <a:t>Прогноз количества созданных рабочих мест на территории сквера и прилегающей территории – 10</a:t>
            </a:r>
            <a:r>
              <a:rPr lang="ru-RU" sz="1900" b="1" dirty="0" smtClean="0"/>
              <a:t>.</a:t>
            </a:r>
          </a:p>
          <a:p>
            <a:pPr algn="just"/>
            <a:endParaRPr lang="ru-RU" sz="1900" b="1" dirty="0"/>
          </a:p>
          <a:p>
            <a:pPr algn="just"/>
            <a:r>
              <a:rPr lang="ru-RU" sz="1900" b="1" dirty="0"/>
              <a:t>Проходимость и посещаемость сквера до его благоустройства составляла около 23000 человек, после благоустройства общественной территории прогнозно посещаемость увеличится на 30% и составит около 30000 человек. Сквер также станет интересен для посещения гостями города и туристами</a:t>
            </a:r>
          </a:p>
        </p:txBody>
      </p:sp>
    </p:spTree>
    <p:extLst>
      <p:ext uri="{BB962C8B-B14F-4D97-AF65-F5344CB8AC3E}">
        <p14:creationId xmlns:p14="http://schemas.microsoft.com/office/powerpoint/2010/main" val="21236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7068800" cy="9601200"/>
          </a:xfrm>
          <a:prstGeom prst="rect">
            <a:avLst/>
          </a:prstGeo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  <a:effectLst>
            <a:softEdge rad="1104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311831"/>
            <a:ext cx="17068800" cy="1289370"/>
          </a:xfrm>
          <a:prstGeom prst="rect">
            <a:avLst/>
          </a:prstGeom>
          <a:gradFill>
            <a:gsLst>
              <a:gs pos="0">
                <a:srgbClr val="598A3E"/>
              </a:gs>
              <a:gs pos="98000">
                <a:srgbClr val="00A20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mtClean="0"/>
              <a:t>Команда практики 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7068800" cy="183861"/>
          </a:xfrm>
          <a:prstGeom prst="rect">
            <a:avLst/>
          </a:prstGeom>
          <a:gradFill>
            <a:gsLst>
              <a:gs pos="0">
                <a:srgbClr val="009E00"/>
              </a:gs>
              <a:gs pos="100000">
                <a:srgbClr val="508030"/>
              </a:gs>
              <a:gs pos="100000">
                <a:srgbClr val="2D4B19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49074" y="847898"/>
            <a:ext cx="7055240" cy="815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200" b="1" u="sng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634672" y="5303689"/>
            <a:ext cx="4982083" cy="518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500" b="1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8023330" y="1482758"/>
            <a:ext cx="6697161" cy="2122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400" b="1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2072" y="4013798"/>
            <a:ext cx="6674686" cy="1758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731" y="1355672"/>
            <a:ext cx="7885660" cy="3303072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		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	      Тумашева </a:t>
            </a:r>
            <a:r>
              <a:rPr lang="ru-RU" sz="2000" b="1" dirty="0">
                <a:solidFill>
                  <a:schemeClr val="tx1"/>
                </a:solidFill>
              </a:rPr>
              <a:t>Татьяна Петровна,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начальник отдела строительства </a:t>
            </a:r>
            <a:r>
              <a:rPr lang="ru-RU" sz="2000" b="1" dirty="0">
                <a:solidFill>
                  <a:schemeClr val="tx1"/>
                </a:solidFill>
              </a:rPr>
              <a:t>и ЖКХ </a:t>
            </a:r>
            <a:r>
              <a:rPr lang="ru-RU" sz="2000" b="1" dirty="0" smtClean="0">
                <a:solidFill>
                  <a:schemeClr val="tx1"/>
                </a:solidFill>
              </a:rPr>
              <a:t>     		                         Администрации  городского     поселения                                                                   		      «</a:t>
            </a:r>
            <a:r>
              <a:rPr lang="ru-RU" sz="2000" b="1" dirty="0">
                <a:solidFill>
                  <a:schemeClr val="tx1"/>
                </a:solidFill>
              </a:rPr>
              <a:t>Город  Краснокаменск»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			                     		      стаж </a:t>
            </a:r>
            <a:r>
              <a:rPr lang="ru-RU" sz="2000" b="1" dirty="0">
                <a:solidFill>
                  <a:schemeClr val="tx1"/>
                </a:solidFill>
              </a:rPr>
              <a:t>работы в сфере </a:t>
            </a:r>
            <a:r>
              <a:rPr lang="ru-RU" sz="2000" b="1" dirty="0" smtClean="0">
                <a:solidFill>
                  <a:schemeClr val="tx1"/>
                </a:solidFill>
              </a:rPr>
              <a:t>строительства </a:t>
            </a:r>
            <a:r>
              <a:rPr lang="ru-RU" sz="2000" b="1" dirty="0">
                <a:solidFill>
                  <a:schemeClr val="tx1"/>
                </a:solidFill>
              </a:rPr>
              <a:t>более    </a:t>
            </a:r>
            <a:r>
              <a:rPr lang="ru-RU" sz="2000" b="1" dirty="0" smtClean="0">
                <a:solidFill>
                  <a:schemeClr val="tx1"/>
                </a:solidFill>
              </a:rPr>
              <a:t>		           	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40 </a:t>
            </a:r>
            <a:r>
              <a:rPr lang="ru-RU" sz="2000" b="1" dirty="0">
                <a:solidFill>
                  <a:schemeClr val="tx1"/>
                </a:solidFill>
              </a:rPr>
              <a:t>лет, стаж работы в </a:t>
            </a:r>
            <a:r>
              <a:rPr lang="ru-RU" sz="2000" b="1" dirty="0" smtClean="0">
                <a:solidFill>
                  <a:schemeClr val="tx1"/>
                </a:solidFill>
              </a:rPr>
              <a:t>атомной </a:t>
            </a:r>
            <a:r>
              <a:rPr lang="ru-RU" sz="2000" b="1" dirty="0">
                <a:solidFill>
                  <a:schemeClr val="tx1"/>
                </a:solidFill>
              </a:rPr>
              <a:t>отрасли 25 лет.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	                   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Роль</a:t>
            </a:r>
            <a:r>
              <a:rPr lang="ru-RU" sz="2000" b="1" dirty="0">
                <a:solidFill>
                  <a:schemeClr val="tx1"/>
                </a:solidFill>
              </a:rPr>
              <a:t>: ответственный </a:t>
            </a:r>
            <a:r>
              <a:rPr lang="ru-RU" sz="2000" b="1" dirty="0" smtClean="0">
                <a:solidFill>
                  <a:schemeClr val="tx1"/>
                </a:solidFill>
              </a:rPr>
              <a:t>	за </a:t>
            </a:r>
            <a:r>
              <a:rPr lang="ru-RU" sz="2000" b="1" dirty="0">
                <a:solidFill>
                  <a:schemeClr val="tx1"/>
                </a:solidFill>
              </a:rPr>
              <a:t>подготовку и </a:t>
            </a:r>
            <a:r>
              <a:rPr lang="ru-RU" sz="2000" b="1" dirty="0" smtClean="0">
                <a:solidFill>
                  <a:schemeClr val="tx1"/>
                </a:solidFill>
              </a:rPr>
              <a:t>		   	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реализацию </a:t>
            </a:r>
            <a:r>
              <a:rPr lang="ru-RU" sz="2000" b="1" dirty="0">
                <a:solidFill>
                  <a:schemeClr val="tx1"/>
                </a:solidFill>
              </a:rPr>
              <a:t>практики.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6"/>
          <a:stretch/>
        </p:blipFill>
        <p:spPr>
          <a:xfrm>
            <a:off x="748570" y="1654867"/>
            <a:ext cx="2036018" cy="259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634230" y="1355672"/>
            <a:ext cx="7885660" cy="3303072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		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	       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		      </a:t>
            </a:r>
            <a:r>
              <a:rPr lang="ru-RU" sz="2000" b="1" dirty="0" smtClean="0"/>
              <a:t>Мудрак </a:t>
            </a:r>
            <a:r>
              <a:rPr lang="ru-RU" sz="2000" b="1" dirty="0"/>
              <a:t>Игорь Георгиевич, </a:t>
            </a:r>
            <a:endParaRPr lang="ru-RU" sz="2000" b="1" dirty="0" smtClean="0"/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Глава </a:t>
            </a:r>
            <a:r>
              <a:rPr lang="ru-RU" sz="2000" b="1" dirty="0"/>
              <a:t>городского </a:t>
            </a:r>
            <a:r>
              <a:rPr lang="ru-RU" sz="2000" b="1" dirty="0" smtClean="0"/>
              <a:t>    		                              		      поселения </a:t>
            </a:r>
            <a:r>
              <a:rPr lang="ru-RU" sz="2000" b="1" dirty="0"/>
              <a:t>«Город Краснокаменск»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>
              <a:tabLst>
                <a:tab pos="2597150" algn="l"/>
              </a:tabLst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ru-RU" sz="2000" b="1" dirty="0">
                <a:solidFill>
                  <a:schemeClr val="tx1"/>
                </a:solidFill>
              </a:rPr>
              <a:t>Роль</a:t>
            </a:r>
            <a:r>
              <a:rPr lang="ru-RU" sz="2000" b="1" dirty="0" smtClean="0">
                <a:solidFill>
                  <a:schemeClr val="tx1"/>
                </a:solidFill>
              </a:rPr>
              <a:t>: контроль за реализацией практики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1"/>
          <a:stretch/>
        </p:blipFill>
        <p:spPr>
          <a:xfrm>
            <a:off x="8828048" y="1532783"/>
            <a:ext cx="2081939" cy="295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123351" y="4904360"/>
            <a:ext cx="7885660" cy="3303072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		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	      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ru-RU" sz="2000" b="1" dirty="0"/>
              <a:t>Стародубов Виктор Дмитриевич, </a:t>
            </a:r>
            <a:endParaRPr lang="ru-RU" sz="2000" b="1" dirty="0" smtClean="0"/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директор   ООО </a:t>
            </a:r>
            <a:r>
              <a:rPr lang="ru-RU" sz="2000" b="1" dirty="0"/>
              <a:t>«Энергострой</a:t>
            </a:r>
            <a:r>
              <a:rPr lang="ru-RU" sz="2000" b="1" dirty="0" smtClean="0"/>
              <a:t>»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Роль: исполнитель работ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9"/>
          <a:stretch/>
        </p:blipFill>
        <p:spPr>
          <a:xfrm>
            <a:off x="4243676" y="5125666"/>
            <a:ext cx="2327747" cy="298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8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3751</TotalTime>
  <Words>1127</Words>
  <Application>Microsoft Office PowerPoint</Application>
  <PresentationFormat>Произвольный</PresentationFormat>
  <Paragraphs>173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Краснокаменск – город комфорта  (реконструкция сквера им. Покровского С.С.)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«Вовлечение жителей города в решение вопросов развития городской среды»</dc:title>
  <dc:creator>Montaj</dc:creator>
  <cp:lastModifiedBy>Montaj</cp:lastModifiedBy>
  <cp:revision>304</cp:revision>
  <dcterms:created xsi:type="dcterms:W3CDTF">2020-07-30T06:40:42Z</dcterms:created>
  <dcterms:modified xsi:type="dcterms:W3CDTF">2022-02-11T00:49:25Z</dcterms:modified>
</cp:coreProperties>
</file>